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5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C70A5-A324-4F4B-80C9-78719586AFB6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86987-EF7E-4F65-899D-EF213D5FD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19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86987-EF7E-4F65-899D-EF213D5FD04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386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F185-6703-4FCC-915B-63EA738F8276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553F6-DFC5-4230-B54C-4116F12C11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298875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F185-6703-4FCC-915B-63EA738F8276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553F6-DFC5-4230-B54C-4116F12C11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860145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F185-6703-4FCC-915B-63EA738F8276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553F6-DFC5-4230-B54C-4116F12C11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505681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F185-6703-4FCC-915B-63EA738F8276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553F6-DFC5-4230-B54C-4116F12C11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564724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F185-6703-4FCC-915B-63EA738F8276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553F6-DFC5-4230-B54C-4116F12C11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870551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F185-6703-4FCC-915B-63EA738F8276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553F6-DFC5-4230-B54C-4116F12C11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767971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F185-6703-4FCC-915B-63EA738F8276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553F6-DFC5-4230-B54C-4116F12C11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205939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F185-6703-4FCC-915B-63EA738F8276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553F6-DFC5-4230-B54C-4116F12C11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206536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F185-6703-4FCC-915B-63EA738F8276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553F6-DFC5-4230-B54C-4116F12C11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788217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F185-6703-4FCC-915B-63EA738F8276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553F6-DFC5-4230-B54C-4116F12C11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189311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F185-6703-4FCC-915B-63EA738F8276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553F6-DFC5-4230-B54C-4116F12C11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434620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DF185-6703-4FCC-915B-63EA738F8276}" type="datetimeFigureOut">
              <a:rPr lang="ru-RU" smtClean="0"/>
              <a:pPr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553F6-DFC5-4230-B54C-4116F12C11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39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04636" y="2309091"/>
            <a:ext cx="9594273" cy="1181028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Актуальные вопросы организации работы по профилактике и противодействию коррупции в образовательных организациях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1680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72146" y="805980"/>
            <a:ext cx="93379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«Коррупция стала надежным прикрытием организованной преступности и превратилось в национальное бедствие.»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3166" y="5590447"/>
            <a:ext cx="19090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А.В. Наумов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781" y="2067438"/>
            <a:ext cx="5287818" cy="352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1698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5454" y="1859340"/>
            <a:ext cx="999374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ст. 1 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ФЗ -273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«О противодействии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коррупции»,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коррупция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это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злоупотребление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служебным положением, дача взятки, получение взятки, злоупотребление полномочиями,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денег, ценностей, иного имущества или услуг имущественного характера, иных имущественных прав для себя или для третьих лиц либо незаконное предоставление такой выгоды указанному лицу другими физическими лицами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33703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1846" y="1612524"/>
            <a:ext cx="6096000" cy="385951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4290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Анализ этого определения позволяет выделить следующие признаки: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Использование физическим и юридическим своего должностного положения вопреки законным интересам общества и государства;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Цель - получения выгоды имущественного характера;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1046" y="1679877"/>
            <a:ext cx="4396155" cy="3724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72372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300" y="198248"/>
            <a:ext cx="119575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Конституцией Российской Федерации гарантировано право на бесплатное получение среднего образования по государственным образовательным стандартам оказания общеобразовательных услуг населению. Ч. 1 ст. 43: «Каждый имеет право на образование». Ч. 2 ст. 43: «Гарантируются общедоступность и бесплатность дошкольного, основного общего и среднего профессионального образования в государственных или муниципальных образовательных учреждениях и на предприятиях».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82645" y="63939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6573"/>
            <a:ext cx="12192000" cy="435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10015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5688" y="195409"/>
            <a:ext cx="943032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Коррупционные действия совершаются при приеме в школу учащихся и переводах их в следующие классы. Нарушаются требования п. 32 Типового положения о дошкольном образовательном учреждении, утверждённого постановлением Правительства Российской Федерации от 12.10.2008 № 666, и уставов наполняемость групп в учреждениях превышает установленный норматив: встречаются факты приёма без разрешения учредителя детей в 1-й класс до достижения ими возраста шести лет шести месяцев (нарушение пункта 2 статьи 19 Закона РФ «Об образовании»).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650" y="3698631"/>
            <a:ext cx="6267885" cy="30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2271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676" y="252644"/>
            <a:ext cx="95836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Работники образования должны знать и о мерах ответственности, которые могут быть применены при совершении коррупционных деяний. При этом законодательство предусматривает различные виды юридической ответственности, в числе которых, административно-правовые, гражданско-правовые, дисциплинарные, уголовно-правовые и иные. Многие не имеют представления об административной ответственности, которая наступает за «безобидные» действия.  Например, отказ о предоставлении информации (ст.5.39 КоАП РФ).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818" y="3138853"/>
            <a:ext cx="7486651" cy="351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6182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4461" y="128344"/>
            <a:ext cx="6289431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Неоднозначными и даже противоречивыми могут представляться отдельные положения действующего законодательства. В частности, это ст.575 ГК РФ, которая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содержит запрет на дарение подарков, за исключением обычных, стоимость которых не превышает трех тысяч рублей,</a:t>
            </a:r>
            <a:r>
              <a:rPr lang="ru-RU" sz="2000" dirty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работникам образовательных организаций, медицинских организаций, организаций, оказывающих социальные услуги, и аналогичных организаций, в том числе организаций для детей-сирот и детей, оставшихся без попечения родителей, гражданами, находящимися в них на лечении, содержании или воспитании, супругами и родственниками этих граждан. Отдельные работники образования толкуют приведенную статью весьма своеобразно: можно принимать подарки до трех тысяч рублей. Однако такое понимание не соответствует действительности.  При совершении такого рода действий велика вероятность применения норм уголовного права, в частности, ст. 290 УК РФ (получение взятки).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7662" y="1107830"/>
            <a:ext cx="5152292" cy="457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576972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2562" y="716532"/>
            <a:ext cx="72712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Честное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исполнение своих обязанностей – залог успешности всей системы образования!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38" y="2585525"/>
            <a:ext cx="9794631" cy="3525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035410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485</Words>
  <Application>Microsoft Office PowerPoint</Application>
  <PresentationFormat>Произвольный</PresentationFormat>
  <Paragraphs>13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Актуальные вопросы организации работы по профилактике и противодействию коррупции в образовательных организациях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правоприменения, как способ выявления и противодействия коррупции</dc:title>
  <dc:creator>dag</dc:creator>
  <cp:lastModifiedBy>Admin</cp:lastModifiedBy>
  <cp:revision>18</cp:revision>
  <dcterms:created xsi:type="dcterms:W3CDTF">2022-11-23T18:42:36Z</dcterms:created>
  <dcterms:modified xsi:type="dcterms:W3CDTF">2022-12-21T06:51:11Z</dcterms:modified>
</cp:coreProperties>
</file>